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sldIdLst>
    <p:sldId id="298" r:id="rId5"/>
    <p:sldId id="305" r:id="rId6"/>
    <p:sldId id="310" r:id="rId7"/>
    <p:sldId id="307" r:id="rId8"/>
    <p:sldId id="308" r:id="rId9"/>
    <p:sldId id="309" r:id="rId10"/>
    <p:sldId id="316" r:id="rId11"/>
    <p:sldId id="311" r:id="rId12"/>
    <p:sldId id="313" r:id="rId13"/>
    <p:sldId id="314" r:id="rId14"/>
    <p:sldId id="31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0000"/>
    <a:srgbClr val="180BBD"/>
    <a:srgbClr val="00CC66"/>
    <a:srgbClr val="AC0000"/>
    <a:srgbClr val="0066FF"/>
    <a:srgbClr val="00B853"/>
    <a:srgbClr val="0A02AE"/>
    <a:srgbClr val="E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>
        <p:scale>
          <a:sx n="100" d="100"/>
          <a:sy n="100" d="100"/>
        </p:scale>
        <p:origin x="-918" y="-10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623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722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039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90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0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5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5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25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4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500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90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772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78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43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rgbClr val="8E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649194"/>
            <a:ext cx="3214307" cy="2474649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STELLA OBASANJO HOSPITAL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2000" i="1" dirty="0"/>
              <a:t>Edo state ministry of Health</a:t>
            </a:r>
            <a:endParaRPr lang="en-US" sz="2000" i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2607" y="4739204"/>
            <a:ext cx="3635926" cy="51859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SOH RECALIBRATION COST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903CFC-32AC-57CA-BD28-4D7C4527E10C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TANIT MEDICAL ENGINEERING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TANIT MEDICAL ENGINEERING								             January 2023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Preferred option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48601" y="3244334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spc="150" dirty="0">
                <a:solidFill>
                  <a:schemeClr val="lt1"/>
                </a:solidFill>
              </a:rPr>
              <a:t>Phase</a:t>
            </a:r>
          </a:p>
        </p:txBody>
      </p:sp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2028177"/>
              </p:ext>
            </p:extLst>
          </p:nvPr>
        </p:nvGraphicFramePr>
        <p:xfrm>
          <a:off x="172810" y="3391660"/>
          <a:ext cx="11830052" cy="180148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96167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792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7533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438975">
                <a:tc>
                  <a:txBody>
                    <a:bodyPr/>
                    <a:lstStyle/>
                    <a:p>
                      <a:pPr algn="l"/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OPTIONS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all" spc="150" baseline="0" dirty="0">
                          <a:solidFill>
                            <a:schemeClr val="lt1"/>
                          </a:solidFill>
                        </a:rPr>
                        <a:t>SCENARIO TOTAL SUM (₦)</a:t>
                      </a:r>
                      <a:endParaRPr lang="en-US" sz="18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DIFFERENCE (₦)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SCENARIO COVERAGE AREAS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507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OPTION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3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 8,754,842,710.28 </a:t>
                      </a:r>
                    </a:p>
                    <a:p>
                      <a:pPr algn="ctr"/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9,754,783,556.48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OPD,IPD(DIAGNOSTIC,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ER AND MEDICAL GASES)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, BUT EXCLUDING ADMINISTRATIVE BLOCK , ALL OTHER PORTIONS OF IPD, AND MORTUARY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184367" y="2311796"/>
            <a:ext cx="3072657" cy="916137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1860" y="2336289"/>
            <a:ext cx="2712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FULL PROJECT  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(WITH ADMINISTRATIVE BLOCK)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5420" y="2725448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₦18,509,626,266.76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5996403" y="2457450"/>
            <a:ext cx="293914" cy="914400"/>
          </a:xfrm>
          <a:prstGeom prst="downArrow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461392" y="996033"/>
            <a:ext cx="5363936" cy="1453243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63415" y="1105134"/>
            <a:ext cx="5511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strongly advice option 3 as it falls in line with setting the stage for a quick completion of the project later on,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As well as being able to function and generate funds immediately.</a:t>
            </a:r>
          </a:p>
        </p:txBody>
      </p:sp>
    </p:spTree>
    <p:extLst>
      <p:ext uri="{BB962C8B-B14F-4D97-AF65-F5344CB8AC3E}">
        <p14:creationId xmlns:p14="http://schemas.microsoft.com/office/powerpoint/2010/main" val="1036641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End of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5420" y="2725448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₦19,026,618,100.41</a:t>
            </a:r>
          </a:p>
        </p:txBody>
      </p:sp>
      <p:pic>
        <p:nvPicPr>
          <p:cNvPr id="1029" name="Picture 5" descr="C:\Users\prius\AppData\Local\Microsoft\Windows\INetCache\IE\MZT44V5D\trainer-board-class-classroom[1]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" y="604157"/>
            <a:ext cx="12050486" cy="58405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" name="TextBox 7"/>
          <p:cNvSpPr txBox="1"/>
          <p:nvPr/>
        </p:nvSpPr>
        <p:spPr>
          <a:xfrm>
            <a:off x="4539343" y="1914971"/>
            <a:ext cx="622118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8E0000"/>
                </a:solidFill>
                <a:latin typeface="Brush Script MT" pitchFamily="66" charset="0"/>
              </a:rPr>
              <a:t>A big thank you from all of us </a:t>
            </a:r>
          </a:p>
          <a:p>
            <a:pPr algn="ctr"/>
            <a:r>
              <a:rPr lang="en-US" sz="4000" i="1" dirty="0">
                <a:solidFill>
                  <a:srgbClr val="8E0000"/>
                </a:solidFill>
                <a:latin typeface="Brush Script MT" pitchFamily="66" charset="0"/>
              </a:rPr>
              <a:t>at </a:t>
            </a:r>
          </a:p>
          <a:p>
            <a:pPr algn="ctr"/>
            <a:r>
              <a:rPr lang="en-US" sz="4400" i="1" dirty="0" err="1">
                <a:solidFill>
                  <a:srgbClr val="8E0000"/>
                </a:solidFill>
              </a:rPr>
              <a:t>Tanit</a:t>
            </a:r>
            <a:r>
              <a:rPr lang="en-US" sz="4400" i="1" dirty="0">
                <a:solidFill>
                  <a:srgbClr val="8E0000"/>
                </a:solidFill>
              </a:rPr>
              <a:t> Medical Engineering</a:t>
            </a:r>
          </a:p>
        </p:txBody>
      </p:sp>
    </p:spTree>
    <p:extLst>
      <p:ext uri="{BB962C8B-B14F-4D97-AF65-F5344CB8AC3E}">
        <p14:creationId xmlns:p14="http://schemas.microsoft.com/office/powerpoint/2010/main" val="13996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36609" y="2432946"/>
            <a:ext cx="2684181" cy="3922938"/>
          </a:xfrm>
          <a:prstGeom prst="round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Included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MORTUARY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ADMINISTRATIVE BLOCK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988675" y="2196190"/>
            <a:ext cx="1168360" cy="677636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Option 1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366473" y="2432945"/>
            <a:ext cx="2572619" cy="3922938"/>
          </a:xfrm>
          <a:prstGeom prst="round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Included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IPD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Diagnostics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Dialysis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IVF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Medical gases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MORTUARY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ADMINISTRATIVE BLOCK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Portions of IPD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949469" y="2204354"/>
            <a:ext cx="1168360" cy="677636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Option 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294729" y="2432945"/>
            <a:ext cx="2572619" cy="3922938"/>
          </a:xfrm>
          <a:prstGeom prst="round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Included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IPD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Diagnostics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Dialysis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IVF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Medical gases</a:t>
            </a:r>
            <a:endParaRPr lang="en-US" dirty="0">
              <a:solidFill>
                <a:srgbClr val="C0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ADMINISTRATIVE BLOCK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Portions of IPD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MORTUARY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248452" y="2432945"/>
            <a:ext cx="2572619" cy="3922938"/>
          </a:xfrm>
          <a:prstGeom prst="round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Included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IPD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Diagnostics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Dialysis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IVF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ER</a:t>
            </a:r>
            <a:endParaRPr lang="en-US" dirty="0">
              <a:solidFill>
                <a:srgbClr val="C0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ADMINISTRATIVE BLOCK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Portions of IPD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Medical gases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MORTUARY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 January 2023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916932" y="2179863"/>
            <a:ext cx="1168360" cy="677636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Option 2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0910385" y="2204354"/>
            <a:ext cx="1168360" cy="677636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Option 4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 txBox="1">
            <a:spLocks/>
          </p:cNvSpPr>
          <p:nvPr/>
        </p:nvSpPr>
        <p:spPr>
          <a:xfrm>
            <a:off x="8164" y="1175646"/>
            <a:ext cx="12183836" cy="987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rgbClr val="8E0000"/>
                </a:solidFill>
              </a:rPr>
              <a:t>The entire project (OPD, IPD, Administrative block &amp; Mortuary) of the SOH for ease of execution has been suggestively broken done into 4 options.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2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Financials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48601" y="3244334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spc="150" dirty="0">
                <a:solidFill>
                  <a:schemeClr val="lt1"/>
                </a:solidFill>
              </a:rPr>
              <a:t>Phase</a:t>
            </a:r>
          </a:p>
        </p:txBody>
      </p:sp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8020276"/>
              </p:ext>
            </p:extLst>
          </p:nvPr>
        </p:nvGraphicFramePr>
        <p:xfrm>
          <a:off x="201860" y="1717593"/>
          <a:ext cx="11830052" cy="4692702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96167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792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7533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438975">
                <a:tc>
                  <a:txBody>
                    <a:bodyPr/>
                    <a:lstStyle/>
                    <a:p>
                      <a:pPr algn="l"/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OPTIONS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all" spc="150" baseline="0" dirty="0">
                          <a:solidFill>
                            <a:schemeClr val="lt1"/>
                          </a:solidFill>
                        </a:rPr>
                        <a:t>SCENARIO TOTAL SUM (₦)</a:t>
                      </a:r>
                      <a:endParaRPr lang="en-US" sz="18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DIFFERENCE (₦)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SCENARIO</a:t>
                      </a:r>
                      <a:r>
                        <a:rPr lang="en-US" sz="1800" b="0" cap="all" spc="150" baseline="0" dirty="0">
                          <a:solidFill>
                            <a:schemeClr val="lt1"/>
                          </a:solidFill>
                        </a:rPr>
                        <a:t> COVERAGE AREAS</a:t>
                      </a:r>
                      <a:endParaRPr lang="en-US" sz="18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659310">
                <a:tc>
                  <a:txBody>
                    <a:bodyPr/>
                    <a:lstStyle/>
                    <a:p>
                      <a:pPr algn="l"/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OPTION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14,909,802,833.20</a:t>
                      </a:r>
                    </a:p>
                    <a:p>
                      <a:pPr algn="ctr"/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3,599,823,433.56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OPD,IPD,MORTUARY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, BUT EXCLUDING ADMINISTRATIVE BLOCK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0964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OPTION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10,000,734,122.80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8,508,892,143.96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OPD,IPD(DIAGNOSTIC,DIALYSIS,IVF,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ER AND MEDICAL GASES),MORTUARY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, BUT EXCLUDING ADMINISTRATIVE BLOCK AND ALL OTHER PORTIONS OF IPD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507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OPTION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3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 8,754,842,710.28 </a:t>
                      </a:r>
                    </a:p>
                    <a:p>
                      <a:pPr algn="ctr"/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9,754,783,556.48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OPD,IPD(DIAGNOSTIC,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ER AND MEDICAL GASES),MORTUARY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, BUT EXCLUDING ADMINISTRATIVE BLOCK , ALL OTHER PORTIONS OF IPD, AND MORTUARY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  <a:tr h="1096428">
                <a:tc>
                  <a:txBody>
                    <a:bodyPr/>
                    <a:lstStyle/>
                    <a:p>
                      <a:pPr algn="l"/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OPTION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4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8,564,321,711.46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9,945,304,555.30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OPD,IPD(DIAGNOSTIC,DIALYSIS,IVF,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ER),MORTUARY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, BUT EXCLUDING ADMINISTRATIVE BLOCK , ALL OTHER PORTIONS OF IPD, MORTUARY, AND MEDICAL GASES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404533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184367" y="687160"/>
            <a:ext cx="3072657" cy="916137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1860" y="711653"/>
            <a:ext cx="2712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FULL PROJECT  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(WITH ADMINISTRATIVE BLOCK)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5420" y="114163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₦18,509,626,266.76</a:t>
            </a:r>
          </a:p>
        </p:txBody>
      </p:sp>
    </p:spTree>
    <p:extLst>
      <p:ext uri="{BB962C8B-B14F-4D97-AF65-F5344CB8AC3E}">
        <p14:creationId xmlns:p14="http://schemas.microsoft.com/office/powerpoint/2010/main" val="337565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Phasing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36609" y="1704471"/>
            <a:ext cx="2349441" cy="3922938"/>
          </a:xfrm>
          <a:prstGeom prst="round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Included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MORTUARY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ADMINISTRATIVE BLOCK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5983" y="1492207"/>
            <a:ext cx="1168360" cy="677636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Option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7" t="21945" r="6222" b="22103"/>
          <a:stretch/>
        </p:blipFill>
        <p:spPr>
          <a:xfrm rot="10800000">
            <a:off x="2726878" y="847242"/>
            <a:ext cx="3028949" cy="3505009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2" t="2961" r="19085" b="2923"/>
          <a:stretch/>
        </p:blipFill>
        <p:spPr>
          <a:xfrm rot="16200000">
            <a:off x="6205297" y="512072"/>
            <a:ext cx="5643370" cy="6313716"/>
          </a:xfrm>
          <a:prstGeom prst="rect">
            <a:avLst/>
          </a:prstGeom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24845" y="547008"/>
            <a:ext cx="9350827" cy="5943608"/>
          </a:xfrm>
          <a:prstGeom prst="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416889" y="5011500"/>
            <a:ext cx="1763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80BBD"/>
                </a:solidFill>
              </a:rPr>
              <a:t>Excluded regions</a:t>
            </a:r>
          </a:p>
          <a:p>
            <a:r>
              <a:rPr lang="en-US" dirty="0">
                <a:solidFill>
                  <a:srgbClr val="00B050"/>
                </a:solidFill>
              </a:rPr>
              <a:t>Included regions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3486162" y="5488598"/>
            <a:ext cx="955221" cy="0"/>
          </a:xfrm>
          <a:prstGeom prst="line">
            <a:avLst/>
          </a:prstGeom>
          <a:ln>
            <a:solidFill>
              <a:srgbClr val="00CC6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61668" y="5189747"/>
            <a:ext cx="955221" cy="0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824845" y="930728"/>
            <a:ext cx="2841169" cy="3322865"/>
          </a:xfrm>
          <a:prstGeom prst="rect">
            <a:avLst/>
          </a:prstGeom>
          <a:noFill/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314838" y="459376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AC0000"/>
                </a:solidFill>
              </a:rPr>
              <a:t>Legend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715500" y="3081341"/>
            <a:ext cx="82426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IPD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181852" y="5247579"/>
            <a:ext cx="101341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OPD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26307" y="997788"/>
            <a:ext cx="237706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MORTUARY</a:t>
            </a:r>
          </a:p>
        </p:txBody>
      </p:sp>
    </p:spTree>
    <p:extLst>
      <p:ext uri="{BB962C8B-B14F-4D97-AF65-F5344CB8AC3E}">
        <p14:creationId xmlns:p14="http://schemas.microsoft.com/office/powerpoint/2010/main" val="2146704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Phasing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5983" y="1516699"/>
            <a:ext cx="1168360" cy="677636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Option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7" t="21945" r="6222" b="22103"/>
          <a:stretch/>
        </p:blipFill>
        <p:spPr>
          <a:xfrm rot="10800000">
            <a:off x="2726878" y="847242"/>
            <a:ext cx="3028949" cy="3505009"/>
          </a:xfrm>
          <a:prstGeom prst="rect">
            <a:avLst/>
          </a:prstGeom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24845" y="547008"/>
            <a:ext cx="9350827" cy="5943608"/>
          </a:xfrm>
          <a:prstGeom prst="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886229" y="5011500"/>
            <a:ext cx="1763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80BBD"/>
                </a:solidFill>
              </a:rPr>
              <a:t>Excluded regions</a:t>
            </a:r>
          </a:p>
          <a:p>
            <a:r>
              <a:rPr lang="en-US" dirty="0">
                <a:solidFill>
                  <a:srgbClr val="00B050"/>
                </a:solidFill>
              </a:rPr>
              <a:t>Included regions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955502" y="5488598"/>
            <a:ext cx="955221" cy="0"/>
          </a:xfrm>
          <a:prstGeom prst="line">
            <a:avLst/>
          </a:prstGeom>
          <a:ln>
            <a:solidFill>
              <a:srgbClr val="00CC6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931008" y="5189747"/>
            <a:ext cx="955221" cy="0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824845" y="930728"/>
            <a:ext cx="2841169" cy="3322865"/>
          </a:xfrm>
          <a:prstGeom prst="rect">
            <a:avLst/>
          </a:prstGeom>
          <a:noFill/>
          <a:ln>
            <a:solidFill>
              <a:srgbClr val="00C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784178" y="459376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AC0000"/>
                </a:solidFill>
              </a:rPr>
              <a:t>Legend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51739" y="5570744"/>
            <a:ext cx="82907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OPD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26307" y="997788"/>
            <a:ext cx="237706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MORTUARY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33370" y="1647806"/>
            <a:ext cx="2330212" cy="3922938"/>
          </a:xfrm>
          <a:prstGeom prst="round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Included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IPD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Diagnostics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Dialysis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IVF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Medical gases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MORTUARY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ADMINISTRATIVE BLOCK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Portions of IPD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" t="27183" r="14596" b="14127"/>
          <a:stretch/>
        </p:blipFill>
        <p:spPr>
          <a:xfrm rot="16200000">
            <a:off x="6102611" y="371672"/>
            <a:ext cx="5726278" cy="6419845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 rot="10800000">
            <a:off x="10091650" y="3445327"/>
            <a:ext cx="1566949" cy="561407"/>
          </a:xfrm>
          <a:prstGeom prst="wedgeRectCallout">
            <a:avLst>
              <a:gd name="adj1" fmla="val 85473"/>
              <a:gd name="adj2" fmla="val 117045"/>
            </a:avLst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113252" y="3412074"/>
            <a:ext cx="146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E0000"/>
                </a:solidFill>
              </a:rPr>
              <a:t>Diagnostic, Dialysis, IVF, &amp; 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51739" y="2641312"/>
            <a:ext cx="82907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OPD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89936" y="5604150"/>
            <a:ext cx="82907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OPD</a:t>
            </a:r>
          </a:p>
        </p:txBody>
      </p:sp>
    </p:spTree>
    <p:extLst>
      <p:ext uri="{BB962C8B-B14F-4D97-AF65-F5344CB8AC3E}">
        <p14:creationId xmlns:p14="http://schemas.microsoft.com/office/powerpoint/2010/main" val="1410608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Phasing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24845" y="547008"/>
            <a:ext cx="9350827" cy="5943608"/>
          </a:xfrm>
          <a:prstGeom prst="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886229" y="5011500"/>
            <a:ext cx="1763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80BBD"/>
                </a:solidFill>
              </a:rPr>
              <a:t>Excluded regions</a:t>
            </a:r>
          </a:p>
          <a:p>
            <a:r>
              <a:rPr lang="en-US" dirty="0">
                <a:solidFill>
                  <a:srgbClr val="00B050"/>
                </a:solidFill>
              </a:rPr>
              <a:t>Included regions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955502" y="5488598"/>
            <a:ext cx="955221" cy="0"/>
          </a:xfrm>
          <a:prstGeom prst="line">
            <a:avLst/>
          </a:prstGeom>
          <a:ln>
            <a:solidFill>
              <a:srgbClr val="00CC6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931008" y="5189747"/>
            <a:ext cx="955221" cy="0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84178" y="459376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AC0000"/>
                </a:solidFill>
              </a:rPr>
              <a:t>Legend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51725" y="1764561"/>
            <a:ext cx="2313890" cy="3922938"/>
          </a:xfrm>
          <a:prstGeom prst="round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Included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IPD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Diagnostics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Medical gases</a:t>
            </a:r>
            <a:endParaRPr lang="en-US" dirty="0">
              <a:solidFill>
                <a:srgbClr val="C0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ADMINISTRATIVE BLOCK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Portions of IPD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MORTUARY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5983" y="1500371"/>
            <a:ext cx="1168360" cy="677636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Option 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0" t="9894" r="40627" b="76748"/>
          <a:stretch/>
        </p:blipFill>
        <p:spPr>
          <a:xfrm rot="10800000">
            <a:off x="2841173" y="701792"/>
            <a:ext cx="2490826" cy="32335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" t="26826" b="4365"/>
          <a:stretch/>
        </p:blipFill>
        <p:spPr>
          <a:xfrm rot="16200000">
            <a:off x="5955680" y="281496"/>
            <a:ext cx="5674516" cy="6515102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 rot="10800000">
            <a:off x="10277066" y="3290455"/>
            <a:ext cx="1566949" cy="561407"/>
          </a:xfrm>
          <a:prstGeom prst="wedgeRectCallout">
            <a:avLst>
              <a:gd name="adj1" fmla="val 85473"/>
              <a:gd name="adj2" fmla="val 117045"/>
            </a:avLst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298668" y="3257202"/>
            <a:ext cx="146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E0000"/>
                </a:solidFill>
              </a:rPr>
              <a:t>Diagnostic, Dialysis, IVF, &amp; 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50799" y="5570411"/>
            <a:ext cx="82907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OPD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45086" y="2599297"/>
            <a:ext cx="82907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OPD</a:t>
            </a:r>
          </a:p>
        </p:txBody>
      </p:sp>
    </p:spTree>
    <p:extLst>
      <p:ext uri="{BB962C8B-B14F-4D97-AF65-F5344CB8AC3E}">
        <p14:creationId xmlns:p14="http://schemas.microsoft.com/office/powerpoint/2010/main" val="4262208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 Section of Option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8CA36-0DB6-4B06-BB0A-8D09E0187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24196" y="-2577189"/>
            <a:ext cx="5935444" cy="122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81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Phasing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24845" y="547008"/>
            <a:ext cx="9350827" cy="5943608"/>
          </a:xfrm>
          <a:prstGeom prst="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886229" y="5011500"/>
            <a:ext cx="1763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80BBD"/>
                </a:solidFill>
              </a:rPr>
              <a:t>Excluded regions</a:t>
            </a:r>
          </a:p>
          <a:p>
            <a:r>
              <a:rPr lang="en-US" dirty="0">
                <a:solidFill>
                  <a:srgbClr val="00B050"/>
                </a:solidFill>
              </a:rPr>
              <a:t>Included regions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955502" y="5488598"/>
            <a:ext cx="955221" cy="0"/>
          </a:xfrm>
          <a:prstGeom prst="line">
            <a:avLst/>
          </a:prstGeom>
          <a:ln>
            <a:solidFill>
              <a:srgbClr val="00CC6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931008" y="5189747"/>
            <a:ext cx="955221" cy="0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84178" y="459376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AC0000"/>
                </a:solidFill>
              </a:rPr>
              <a:t>Legend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0" t="9894" r="40627" b="76748"/>
          <a:stretch/>
        </p:blipFill>
        <p:spPr>
          <a:xfrm rot="10800000">
            <a:off x="2841173" y="701792"/>
            <a:ext cx="2490826" cy="3233502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134581" y="1764561"/>
            <a:ext cx="2572619" cy="3922938"/>
          </a:xfrm>
          <a:prstGeom prst="round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Included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IPD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Diagnostics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Dialysis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IVF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ER</a:t>
            </a:r>
            <a:endParaRPr lang="en-US" dirty="0">
              <a:solidFill>
                <a:srgbClr val="C0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ADMINISTRATIVE BLOCK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Portions of IPD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Medical gases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MORTUARY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5983" y="1500371"/>
            <a:ext cx="1168360" cy="677636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Option 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28405" r="13293" b="13294"/>
          <a:stretch/>
        </p:blipFill>
        <p:spPr>
          <a:xfrm rot="16200000">
            <a:off x="5984059" y="269447"/>
            <a:ext cx="5742942" cy="660762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882459" y="2668984"/>
            <a:ext cx="82907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OPD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80536" y="5584898"/>
            <a:ext cx="82907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OPD</a:t>
            </a:r>
          </a:p>
        </p:txBody>
      </p:sp>
      <p:sp>
        <p:nvSpPr>
          <p:cNvPr id="12" name="Rectangular Callout 11"/>
          <p:cNvSpPr/>
          <p:nvPr/>
        </p:nvSpPr>
        <p:spPr>
          <a:xfrm rot="10800000">
            <a:off x="10456977" y="3373888"/>
            <a:ext cx="1566949" cy="561407"/>
          </a:xfrm>
          <a:prstGeom prst="wedgeRectCallout">
            <a:avLst>
              <a:gd name="adj1" fmla="val 85473"/>
              <a:gd name="adj2" fmla="val 117045"/>
            </a:avLst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478579" y="3340635"/>
            <a:ext cx="1466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E0000"/>
                </a:solidFill>
              </a:rPr>
              <a:t>Diagnostic &amp; ER</a:t>
            </a:r>
          </a:p>
        </p:txBody>
      </p:sp>
    </p:spTree>
    <p:extLst>
      <p:ext uri="{BB962C8B-B14F-4D97-AF65-F5344CB8AC3E}">
        <p14:creationId xmlns:p14="http://schemas.microsoft.com/office/powerpoint/2010/main" val="1677504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General cost breakdown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48601" y="3244334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spc="150" dirty="0">
                <a:solidFill>
                  <a:schemeClr val="lt1"/>
                </a:solidFill>
              </a:rPr>
              <a:t>Phase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860" y="972901"/>
            <a:ext cx="2712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FULL PROJECT  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(WITH ADMINISTRATIVE BLOCK)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5420" y="1402880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₦19,026,618,100.41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652509"/>
              </p:ext>
            </p:extLst>
          </p:nvPr>
        </p:nvGraphicFramePr>
        <p:xfrm>
          <a:off x="201859" y="724140"/>
          <a:ext cx="11807805" cy="5611323"/>
        </p:xfrm>
        <a:graphic>
          <a:graphicData uri="http://schemas.openxmlformats.org/drawingml/2006/table">
            <a:tbl>
              <a:tblPr/>
              <a:tblGrid>
                <a:gridCol w="497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8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0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30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55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78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STELLA OBASANJO HOSPITAL PHASE PLANNING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45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FULL PROJECT 9-12 MONTHS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Option 1 (9-12 months)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Option 2 (6-9 Months)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Option 3 (6-9 Months)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Option 4 (6-7 Months)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434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Description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FULL PROJECT WITH ADMIN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Full Project LESS ADMIN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OPD + DIAG/DIALYSIS/IVF/ER + MORTUARY + MEDICAL GASES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OPD + DIAG/DIALYSIS/IVF/ER + MEDICAL GASES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OPD + DIAG/DIALYSIS/IVF/ER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S/No.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CONTRACTOR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ITEMS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 &amp; K Construction Limited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OPD - Out Patient Department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1,176,578,029.99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1,176,578,029.99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1,176,578,029.99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1,176,578,029.99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1,176,578,029.99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 &amp; K Construction Limited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IPD - In Patient Department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3,129,724,081.10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3,129,724,081.10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1,877,834,448.66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1,564,862,040.55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1,564,862,040.55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 &amp; K Construction Limited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Administrative Block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2,400,786,761.68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   -  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                         -  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                     -  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    -  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 BE ADVISED - TBA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Mortuary (Estimate)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250,000,000.00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250,000,000.00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250,000,000.00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 TOTAL - CONSTRUCTION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6,957,088,872.77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4,556,302,111.09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3,304,412,478.65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2,741,440,070.54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2,741,440,070.54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Expected Construction Variation @10%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695,708,887.28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455,630,211.11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330,441,247.87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274,144,007.05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274,144,007.05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Construction Total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7,652,797,760.05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5,011,932,322.20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3,634,853,726.52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3,015,584,077.59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3,015,584,077.59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94217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SUDABELT MEDICAL CO. LTD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Lot 1 - Medical Equipment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4,135,198,000.00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4,135,198,000.00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1,566,785,650.00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1,385,962,650.00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1,566,785,650.00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SUDABELT MEDICAL CO. LTD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Lot 2 - Radiology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2,104,552,000.00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2,104,552,000.00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2,104,552,000.00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2,104,552,000.00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2,104,552,000.00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SUPREME MEDITECH LTD.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Lot 3 - Medical Gases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648,989,222.31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648,989,222.31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648,989,222.31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648,989,222.31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    -  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SUPREME MEDITECH LTD.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Lot 4 - Mortuary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129,241,980.00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129,241,980.00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129,241,980.00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                     -  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    -  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SUDABELT MEDICAL CO. LTD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Lot 5 - Laboratory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1,090,041,596.00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1,090,041,596.00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1,090,041,596.00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803,323,944.00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1,090,041,596.00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REEDPRICEMAN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KITCHEN LAUNDRY TOOLS + FURNITURE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339,472,422.50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339,472,422.50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                         -  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                     -  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    -  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BLUEHUB LTD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 EQUIPMENT AND AUDIOVISUALS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357,722,837.25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134,105,239.50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83,156,302.50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83,156,302.50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83,156,302.50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SABTRAK LTD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APPLIANCES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42,407,202.00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35,573,814.00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10,870,185.00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10,870,185.00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10,870,185.00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REEDPRICEMAN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OFFICE FURNITURE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1,492,211,413.00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809,369,069.50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429,106,298.75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429,106,298.75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429,106,298.75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EQUIPMENT AND FURNISHING SUB TOTAL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10,339,836,673.06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9,426,543,343.81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6,062,743,234.56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5,465,960,602.56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5,284,512,032.25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Expected Equipment &amp; Furnishing Variation@5%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516,991,833.65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471,327,167.19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303,137,161.73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273,298,030.13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264,225,601.61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EQUIPMENT AND FURNISHING COST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10,856,828,506.71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9,897,870,511.00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6,365,880,396.29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5,739,258,632.69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5,548,737,633.86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1306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SCENARIO TOTAL SUM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1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18,509,626,266.76 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1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14,909,802,833.20 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1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10,000,734,122.80 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1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8,754,842,710.28 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1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8,564,321,711.46 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DIFFERENCE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3,599,823,433.56 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8,508,892,143.96 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9,754,783,556.48 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9,945,304,555.30 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94217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EQUIPMENT PAYMENT PLAN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Initial Payment (15 days) 80%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8,685,462,805.37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7,918,296,408.80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5,092,704,317.03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4,591,406,906.15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4,438,990,107.09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Next Payment (60 days) 10%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1,085,682,850.67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989,787,051.10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636,588,039.63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573,925,863.27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554,873,763.39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Final Payment (Post Deployment) 10%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1,085,682,850.67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989,787,051.10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636,588,039.63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573,925,863.27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554,873,763.39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This is excludes all Preoperational cost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APPROXIMATE ESTIMATED COST OF MORTUARY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floor area of OPD IS 2,458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contract sum  of OPD IS 1,176,578,029.99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Cost per m2 cost/are= N478,672.92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FLOOR AREA OF MORTUARY SHOULD BE NO MORE THAN 550 M2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 BE REDESIGNED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Utilizing average  cost Per Sq. metre of N445,545.00 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This gives - N454,545.00 x 550  = N 250,000,000.00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97986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97986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Cost of constructing mortuary is N 250,000,000 - Estimated</a:t>
                      </a:r>
                    </a:p>
                  </a:txBody>
                  <a:tcPr marL="3099" marR="3099" marT="309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83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71af3243-3dd4-4a8d-8c0d-dd76da1f02a5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</TotalTime>
  <Words>1112</Words>
  <Application>Microsoft Office PowerPoint</Application>
  <PresentationFormat>Widescreen</PresentationFormat>
  <Paragraphs>423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Brush Script MT</vt:lpstr>
      <vt:lpstr>Calibri</vt:lpstr>
      <vt:lpstr>Franklin Gothic Book</vt:lpstr>
      <vt:lpstr>Office Theme</vt:lpstr>
      <vt:lpstr>STELLA OBASANJO HOSPITAL Edo state ministry of Health</vt:lpstr>
      <vt:lpstr>Summary</vt:lpstr>
      <vt:lpstr>Financials</vt:lpstr>
      <vt:lpstr>Phasing options</vt:lpstr>
      <vt:lpstr>Phasing options</vt:lpstr>
      <vt:lpstr>Phasing options</vt:lpstr>
      <vt:lpstr>A Section of Option 3</vt:lpstr>
      <vt:lpstr>Phasing options</vt:lpstr>
      <vt:lpstr>General cost breakdown </vt:lpstr>
      <vt:lpstr>Preferred option 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STELLA OBASANJO HOSPITAL – EDSG MOH</dc:title>
  <dc:creator>Iyad Zaaroura</dc:creator>
  <cp:lastModifiedBy>USER</cp:lastModifiedBy>
  <cp:revision>47</cp:revision>
  <dcterms:created xsi:type="dcterms:W3CDTF">2022-08-02T08:58:42Z</dcterms:created>
  <dcterms:modified xsi:type="dcterms:W3CDTF">2023-01-17T09:02:02Z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